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59" r:id="rId7"/>
    <p:sldId id="267" r:id="rId8"/>
    <p:sldId id="261" r:id="rId9"/>
    <p:sldId id="268" r:id="rId10"/>
    <p:sldId id="262" r:id="rId11"/>
    <p:sldId id="269" r:id="rId12"/>
    <p:sldId id="263" r:id="rId13"/>
    <p:sldId id="270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1D5D9-454D-4DD8-89A8-F52F99E5B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5B8B22-7DBC-4284-A255-6FDBD52B8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DCD06A-E8A7-4251-9FB1-5280E9D5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944B9C-9D61-461D-93FF-D1922A06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28A683-5F97-4DF3-94E0-B3F0BCA8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12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25022-B9CB-4F03-8627-1BCB12D9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14A267-7021-4F3B-9442-D0DC85074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58CF97-65C4-47CD-BB11-429182EAC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BF0AAA-5BB2-4B07-B19A-C8183A1F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E1A043-E0F6-46BF-9572-9B9523C5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37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B088CB-F6BA-4620-82FF-BB97AC22D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5C3C9C-3424-47D4-82C2-509310516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CDCD8B-A7F1-4706-9CF1-29D221AF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EA7355-F023-41FA-A9BC-73B5F607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9C0429-5904-4C11-97D9-E97D4ADF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50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96FCB-19CA-498A-BEA0-445066C8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F1B564-F578-4304-BBC0-44BC7516B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33BFA1-90ED-4320-9E55-41661C1C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FA302F-FBF9-476E-BCDB-B32EFBC45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516030-ED08-4E37-B5B5-0C098E41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19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DF106-95C8-4E89-BAEA-1D6C97D5B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F2E89B-40CF-4454-BB48-F6CB4FE8C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D182BA-5E5D-47C0-9695-C3D731BDA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13225D-0699-4C5B-8D54-8185DAE6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0B7D79-56C1-4D6D-BAEA-7182AAAC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57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A4B3F-0F90-4E10-84A3-3F47654FC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78C4F6-90EA-49F7-9BC1-CA8CCF424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248EED-5FBD-4AD6-AAEF-9735E799C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379BB7-4ACA-494A-98B5-A957A055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F93433-7118-4113-B1CF-B062CAA6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318919-C081-4018-80ED-B07EEE95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761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29822-0C40-4432-9B01-2485666D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7CE15D-36BC-497C-A0C9-C8303094B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5DECE2-CF27-46DB-8171-EF2DA2756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915114-3C7E-4363-B36F-D5C88E159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297C01-FDA2-4A6F-891F-3E676C3C6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1786CF-932D-4EAB-ABDD-9792955F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BDB8E1-52E3-496A-8CB6-BE275773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FC77DD-8029-4116-93A5-7A40305A6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00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C9E46-F15C-4B6E-A90A-C5BD053BA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E05BE5-7A12-43CD-92A7-CE4A8255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49B0834-190B-4692-87AD-AEB0450C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A977F3-9750-4663-9320-1D2829E2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21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548443-B151-4768-8900-E1C186F0D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86B1A0-919B-4232-853C-A9B31237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996E4B-1917-4E63-9939-BE9905A3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34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6C206-749B-4002-AFFA-426218578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B9538C-77EE-420B-9282-BA0963FE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CBB0EC-570A-43E2-8A95-1314A571D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ABA133-AC63-4B8B-BB23-750A8E377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7D32FB-5D7D-4E88-9DE4-1B7126509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2E5F0E-DC29-42A5-B0EB-59E11764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59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CC6CE-3CF5-4733-BDA3-0D0AC43E2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31464C-1408-40E9-BF42-6685A88B2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DC2C28-2259-4939-A5F1-42F23B93F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B18E31-82D5-4326-B041-53284637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4AF9AE-77DE-45AE-BD64-95797103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55E36E-0D9C-4C7B-85E1-BFD81FB1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73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11658C-E343-4325-97A8-555F110C9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2EB0B2-1552-4137-A4C3-B03641F1A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DA0ACF-B690-44B1-99BE-A20B518AD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B8E4-7289-4640-B4F4-F996AD850802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0F1A37-E9B6-49CD-BF80-55DFDF3A9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015753-AD4F-4FA2-8676-13CCC288E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B01C-569A-45B1-8B9D-6EDA155C1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32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000" y="61555"/>
            <a:ext cx="11429999" cy="1243289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lgerian" panose="04020705040A02060702" pitchFamily="82" charset="0"/>
              </a:rPr>
              <a:t>How </a:t>
            </a:r>
            <a:r>
              <a:rPr sz="4000" spc="-10" dirty="0">
                <a:latin typeface="Algerian" panose="04020705040A02060702" pitchFamily="82" charset="0"/>
              </a:rPr>
              <a:t>did </a:t>
            </a:r>
            <a:r>
              <a:rPr sz="4000" spc="-5" dirty="0">
                <a:latin typeface="Algerian" panose="04020705040A02060702" pitchFamily="82" charset="0"/>
              </a:rPr>
              <a:t>the Islam arrive</a:t>
            </a:r>
            <a:r>
              <a:rPr sz="4000" dirty="0">
                <a:latin typeface="Algerian" panose="04020705040A02060702" pitchFamily="82" charset="0"/>
              </a:rPr>
              <a:t> </a:t>
            </a:r>
            <a:r>
              <a:rPr sz="4000" spc="-5" dirty="0">
                <a:latin typeface="Algerian" panose="04020705040A02060702" pitchFamily="82" charset="0"/>
              </a:rPr>
              <a:t>to</a:t>
            </a:r>
            <a:r>
              <a:rPr lang="es-ES" sz="4000" spc="-5" dirty="0">
                <a:latin typeface="Algerian" panose="04020705040A02060702" pitchFamily="82" charset="0"/>
              </a:rPr>
              <a:t> </a:t>
            </a:r>
            <a:r>
              <a:rPr sz="4000" spc="-5" dirty="0">
                <a:latin typeface="Algerian" panose="04020705040A02060702" pitchFamily="82" charset="0"/>
              </a:rPr>
              <a:t>the </a:t>
            </a:r>
            <a:br>
              <a:rPr lang="es-ES" sz="4000" spc="-5" dirty="0">
                <a:latin typeface="Algerian" panose="04020705040A02060702" pitchFamily="82" charset="0"/>
              </a:rPr>
            </a:br>
            <a:r>
              <a:rPr sz="4000" spc="-5" dirty="0">
                <a:latin typeface="Algerian" panose="04020705040A02060702" pitchFamily="82" charset="0"/>
              </a:rPr>
              <a:t>Iberian</a:t>
            </a:r>
            <a:r>
              <a:rPr sz="4000" spc="-15" dirty="0">
                <a:latin typeface="Algerian" panose="04020705040A02060702" pitchFamily="82" charset="0"/>
              </a:rPr>
              <a:t> </a:t>
            </a:r>
            <a:r>
              <a:rPr sz="4000" spc="-10" dirty="0">
                <a:latin typeface="Algerian" panose="04020705040A02060702" pitchFamily="82" charset="0"/>
              </a:rPr>
              <a:t>Peninsula</a:t>
            </a:r>
            <a:r>
              <a:rPr lang="es-ES" sz="4000" spc="-10" dirty="0">
                <a:latin typeface="Algerian" panose="04020705040A02060702" pitchFamily="82" charset="0"/>
              </a:rPr>
              <a:t>?</a:t>
            </a:r>
            <a:endParaRPr sz="4000" spc="-10" dirty="0">
              <a:latin typeface="Algerian" panose="04020705040A02060702" pitchFamily="8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0822" y="1280541"/>
            <a:ext cx="11438313" cy="2766142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spcBef>
                <a:spcPts val="530"/>
              </a:spcBef>
            </a:pPr>
            <a:r>
              <a:rPr b="1" spc="-5" dirty="0">
                <a:latin typeface="Calibri"/>
                <a:cs typeface="Calibri"/>
              </a:rPr>
              <a:t>THE </a:t>
            </a:r>
            <a:r>
              <a:rPr b="1" spc="-10" dirty="0">
                <a:latin typeface="Calibri"/>
                <a:cs typeface="Calibri"/>
              </a:rPr>
              <a:t>WEAKNESS </a:t>
            </a:r>
            <a:r>
              <a:rPr b="1" spc="-5" dirty="0">
                <a:latin typeface="Calibri"/>
                <a:cs typeface="Calibri"/>
              </a:rPr>
              <a:t>OF THE </a:t>
            </a:r>
            <a:r>
              <a:rPr b="1" spc="-10" dirty="0">
                <a:latin typeface="Calibri"/>
                <a:cs typeface="Calibri"/>
              </a:rPr>
              <a:t>VISIGOTHIC </a:t>
            </a:r>
            <a:r>
              <a:rPr b="1" spc="-5" dirty="0">
                <a:latin typeface="Calibri"/>
                <a:cs typeface="Calibri"/>
              </a:rPr>
              <a:t>KINGDOM</a:t>
            </a:r>
            <a:endParaRPr dirty="0">
              <a:latin typeface="Calibri"/>
              <a:cs typeface="Calibri"/>
            </a:endParaRPr>
          </a:p>
          <a:p>
            <a:pPr marL="756285" marR="5080" indent="-286385" algn="just">
              <a:spcBef>
                <a:spcPts val="430"/>
              </a:spcBef>
              <a:buFont typeface="Wingdings"/>
              <a:buChar char=""/>
              <a:tabLst>
                <a:tab pos="756920" algn="l"/>
              </a:tabLst>
            </a:pPr>
            <a:r>
              <a:rPr dirty="0">
                <a:latin typeface="Calibri"/>
                <a:cs typeface="Calibri"/>
              </a:rPr>
              <a:t>Beginning </a:t>
            </a:r>
            <a:r>
              <a:rPr spc="-5" dirty="0">
                <a:latin typeface="Calibri"/>
                <a:cs typeface="Calibri"/>
              </a:rPr>
              <a:t>of </a:t>
            </a:r>
            <a:r>
              <a:rPr dirty="0">
                <a:latin typeface="Calibri"/>
                <a:cs typeface="Calibri"/>
              </a:rPr>
              <a:t>the </a:t>
            </a:r>
            <a:r>
              <a:rPr b="1" spc="-5" dirty="0">
                <a:latin typeface="Calibri"/>
                <a:cs typeface="Calibri"/>
              </a:rPr>
              <a:t>8th century</a:t>
            </a:r>
            <a:r>
              <a:rPr spc="-5" dirty="0">
                <a:latin typeface="Calibri"/>
                <a:cs typeface="Calibri"/>
              </a:rPr>
              <a:t>: while </a:t>
            </a:r>
            <a:r>
              <a:rPr dirty="0">
                <a:latin typeface="Calibri"/>
                <a:cs typeface="Calibri"/>
              </a:rPr>
              <a:t>a </a:t>
            </a:r>
            <a:r>
              <a:rPr b="1" spc="-10" dirty="0">
                <a:latin typeface="Calibri"/>
                <a:cs typeface="Calibri"/>
              </a:rPr>
              <a:t>famine</a:t>
            </a:r>
            <a:r>
              <a:rPr spc="-10" dirty="0">
                <a:latin typeface="Calibri"/>
                <a:cs typeface="Calibri"/>
              </a:rPr>
              <a:t> was </a:t>
            </a:r>
            <a:r>
              <a:rPr spc="-5" dirty="0">
                <a:latin typeface="Calibri"/>
                <a:cs typeface="Calibri"/>
              </a:rPr>
              <a:t>occuring, </a:t>
            </a:r>
            <a:r>
              <a:rPr spc="-10" dirty="0">
                <a:latin typeface="Calibri"/>
                <a:cs typeface="Calibri"/>
              </a:rPr>
              <a:t>there was </a:t>
            </a:r>
            <a:r>
              <a:rPr dirty="0">
                <a:latin typeface="Calibri"/>
                <a:cs typeface="Calibri"/>
              </a:rPr>
              <a:t>a </a:t>
            </a:r>
            <a:r>
              <a:rPr b="1" spc="-5" dirty="0">
                <a:latin typeface="Calibri"/>
                <a:cs typeface="Calibri"/>
              </a:rPr>
              <a:t>clash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(war)  </a:t>
            </a:r>
            <a:r>
              <a:rPr spc="-5" dirty="0">
                <a:latin typeface="Calibri"/>
                <a:cs typeface="Calibri"/>
              </a:rPr>
              <a:t>between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10" dirty="0">
                <a:latin typeface="Calibri"/>
                <a:cs typeface="Calibri"/>
              </a:rPr>
              <a:t>supporters </a:t>
            </a:r>
            <a:r>
              <a:rPr spc="-5" dirty="0">
                <a:latin typeface="Calibri"/>
                <a:cs typeface="Calibri"/>
              </a:rPr>
              <a:t>of </a:t>
            </a:r>
            <a:r>
              <a:rPr b="1" spc="-5" dirty="0">
                <a:latin typeface="Calibri"/>
                <a:cs typeface="Calibri"/>
              </a:rPr>
              <a:t>Achila</a:t>
            </a:r>
            <a:r>
              <a:rPr spc="-5" dirty="0">
                <a:latin typeface="Calibri"/>
                <a:cs typeface="Calibri"/>
              </a:rPr>
              <a:t> (son of the previous </a:t>
            </a:r>
            <a:r>
              <a:rPr lang="es-ES" spc="-5" dirty="0">
                <a:latin typeface="Calibri"/>
                <a:cs typeface="Calibri"/>
              </a:rPr>
              <a:t>k</a:t>
            </a:r>
            <a:r>
              <a:rPr dirty="0" err="1">
                <a:latin typeface="Calibri"/>
                <a:cs typeface="Calibri"/>
              </a:rPr>
              <a:t>ing</a:t>
            </a:r>
            <a:r>
              <a:rPr dirty="0">
                <a:latin typeface="Calibri"/>
                <a:cs typeface="Calibri"/>
              </a:rPr>
              <a:t>) and the </a:t>
            </a:r>
            <a:r>
              <a:rPr spc="-10" dirty="0">
                <a:latin typeface="Calibri"/>
                <a:cs typeface="Calibri"/>
              </a:rPr>
              <a:t>supporters </a:t>
            </a:r>
            <a:r>
              <a:rPr spc="-5" dirty="0">
                <a:latin typeface="Calibri"/>
                <a:cs typeface="Calibri"/>
              </a:rPr>
              <a:t>o</a:t>
            </a:r>
            <a:r>
              <a:rPr lang="es-ES" spc="-5" dirty="0">
                <a:latin typeface="Calibri"/>
                <a:cs typeface="Calibri"/>
              </a:rPr>
              <a:t>f </a:t>
            </a:r>
            <a:r>
              <a:rPr lang="es-ES" spc="-5" dirty="0" err="1">
                <a:latin typeface="Calibri"/>
                <a:cs typeface="Calibri"/>
              </a:rPr>
              <a:t>the</a:t>
            </a:r>
            <a:r>
              <a:rPr lang="es-ES" spc="-5" dirty="0">
                <a:latin typeface="Calibri"/>
                <a:cs typeface="Calibri"/>
              </a:rPr>
              <a:t> </a:t>
            </a:r>
            <a:r>
              <a:rPr lang="es-ES" b="1" spc="-5" dirty="0" err="1">
                <a:latin typeface="Calibri"/>
                <a:cs typeface="Calibri"/>
              </a:rPr>
              <a:t>king</a:t>
            </a:r>
            <a:r>
              <a:rPr lang="es-ES" b="1" spc="-5" dirty="0">
                <a:latin typeface="Calibri"/>
                <a:cs typeface="Calibri"/>
              </a:rPr>
              <a:t> </a:t>
            </a:r>
            <a:r>
              <a:rPr b="1" spc="-10" dirty="0" err="1">
                <a:latin typeface="Calibri"/>
                <a:cs typeface="Calibri"/>
              </a:rPr>
              <a:t>Roderic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(who had </a:t>
            </a:r>
            <a:r>
              <a:rPr dirty="0">
                <a:latin typeface="Calibri"/>
                <a:cs typeface="Calibri"/>
              </a:rPr>
              <a:t>been</a:t>
            </a:r>
            <a:r>
              <a:rPr spc="6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elected)</a:t>
            </a:r>
            <a:r>
              <a:rPr lang="es-ES" spc="-5" dirty="0">
                <a:latin typeface="Calibri"/>
                <a:cs typeface="Calibri"/>
              </a:rPr>
              <a:t>.</a:t>
            </a:r>
            <a:endParaRPr dirty="0">
              <a:latin typeface="Calibri"/>
              <a:cs typeface="Calibri"/>
            </a:endParaRPr>
          </a:p>
          <a:p>
            <a:pPr marL="756285" indent="-286385">
              <a:spcBef>
                <a:spcPts val="434"/>
              </a:spcBef>
              <a:buFont typeface="Wingdings"/>
              <a:buChar char=""/>
              <a:tabLst>
                <a:tab pos="756920" algn="l"/>
              </a:tabLst>
            </a:pPr>
            <a:r>
              <a:rPr spc="-20" dirty="0">
                <a:latin typeface="Calibri"/>
                <a:cs typeface="Calibri"/>
              </a:rPr>
              <a:t>Achila’s</a:t>
            </a:r>
            <a:r>
              <a:rPr spc="18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supporters</a:t>
            </a:r>
            <a:r>
              <a:rPr spc="18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asked</a:t>
            </a:r>
            <a:r>
              <a:rPr b="1" spc="18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for</a:t>
            </a:r>
            <a:r>
              <a:rPr b="1" spc="17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help</a:t>
            </a:r>
            <a:r>
              <a:rPr b="1" spc="18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from</a:t>
            </a:r>
            <a:r>
              <a:rPr b="1" spc="18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the</a:t>
            </a:r>
            <a:r>
              <a:rPr b="1" spc="18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Muslim</a:t>
            </a:r>
            <a:r>
              <a:rPr spc="18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governor</a:t>
            </a:r>
            <a:r>
              <a:rPr spc="17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of</a:t>
            </a:r>
            <a:r>
              <a:rPr spc="18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Northen</a:t>
            </a:r>
            <a:r>
              <a:rPr spc="18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Africa.</a:t>
            </a:r>
            <a:r>
              <a:rPr spc="18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But,</a:t>
            </a:r>
          </a:p>
          <a:p>
            <a:pPr marL="756285"/>
            <a:r>
              <a:rPr spc="-10" dirty="0">
                <a:latin typeface="Calibri"/>
                <a:cs typeface="Calibri"/>
              </a:rPr>
              <a:t>after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15" dirty="0">
                <a:latin typeface="Calibri"/>
                <a:cs typeface="Calibri"/>
              </a:rPr>
              <a:t>exploration </a:t>
            </a:r>
            <a:r>
              <a:rPr spc="-5" dirty="0">
                <a:latin typeface="Calibri"/>
                <a:cs typeface="Calibri"/>
              </a:rPr>
              <a:t>of</a:t>
            </a:r>
            <a:r>
              <a:rPr lang="es-ES" spc="-5" dirty="0">
                <a:latin typeface="Calibri"/>
                <a:cs typeface="Calibri"/>
              </a:rPr>
              <a:t> </a:t>
            </a:r>
            <a:r>
              <a:rPr lang="es-ES" spc="-5" dirty="0" err="1">
                <a:latin typeface="Calibri"/>
                <a:cs typeface="Calibri"/>
              </a:rPr>
              <a:t>his</a:t>
            </a:r>
            <a:r>
              <a:rPr lang="es-ES" spc="-5" dirty="0">
                <a:latin typeface="Calibri"/>
                <a:cs typeface="Calibri"/>
              </a:rPr>
              <a:t> </a:t>
            </a:r>
            <a:r>
              <a:rPr lang="es-ES" spc="-5" dirty="0" err="1">
                <a:latin typeface="Calibri"/>
                <a:cs typeface="Calibri"/>
              </a:rPr>
              <a:t>delegate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b="1" spc="-35" dirty="0">
                <a:latin typeface="Calibri"/>
                <a:cs typeface="Calibri"/>
              </a:rPr>
              <a:t>Tarif </a:t>
            </a:r>
            <a:r>
              <a:rPr b="1" spc="-5" dirty="0">
                <a:latin typeface="Calibri"/>
                <a:cs typeface="Calibri"/>
              </a:rPr>
              <a:t>in 710</a:t>
            </a:r>
            <a:r>
              <a:rPr spc="-5" dirty="0">
                <a:latin typeface="Calibri"/>
                <a:cs typeface="Calibri"/>
              </a:rPr>
              <a:t>, they decided </a:t>
            </a:r>
            <a:r>
              <a:rPr spc="-10" dirty="0">
                <a:latin typeface="Calibri"/>
                <a:cs typeface="Calibri"/>
              </a:rPr>
              <a:t>to </a:t>
            </a:r>
            <a:r>
              <a:rPr spc="-5" dirty="0">
                <a:latin typeface="Calibri"/>
                <a:cs typeface="Calibri"/>
              </a:rPr>
              <a:t>conquer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10" dirty="0">
                <a:latin typeface="Calibri"/>
                <a:cs typeface="Calibri"/>
              </a:rPr>
              <a:t>Visigothic</a:t>
            </a:r>
            <a:r>
              <a:rPr spc="27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Kingdom.</a:t>
            </a:r>
            <a:endParaRPr dirty="0">
              <a:latin typeface="Calibri"/>
              <a:cs typeface="Calibri"/>
            </a:endParaRPr>
          </a:p>
          <a:p>
            <a:pPr marL="756285" marR="5080" indent="-286385" algn="just">
              <a:spcBef>
                <a:spcPts val="430"/>
              </a:spcBef>
              <a:buFont typeface="Wingdings"/>
              <a:buChar char=""/>
              <a:tabLst>
                <a:tab pos="756920" algn="l"/>
              </a:tabLst>
            </a:pPr>
            <a:r>
              <a:rPr lang="es-ES" spc="-35" dirty="0" err="1">
                <a:latin typeface="Calibri"/>
                <a:cs typeface="Calibri"/>
              </a:rPr>
              <a:t>Afterwards</a:t>
            </a:r>
            <a:r>
              <a:rPr lang="es-ES" spc="-35" dirty="0">
                <a:latin typeface="Calibri"/>
                <a:cs typeface="Calibri"/>
              </a:rPr>
              <a:t>, a </a:t>
            </a:r>
            <a:r>
              <a:rPr lang="es-ES" spc="-35" dirty="0" err="1">
                <a:latin typeface="Calibri"/>
                <a:cs typeface="Calibri"/>
              </a:rPr>
              <a:t>Muslim</a:t>
            </a:r>
            <a:r>
              <a:rPr lang="es-ES" spc="-35" dirty="0">
                <a:latin typeface="Calibri"/>
                <a:cs typeface="Calibri"/>
              </a:rPr>
              <a:t> </a:t>
            </a:r>
            <a:r>
              <a:rPr lang="es-ES" spc="-35" dirty="0" err="1">
                <a:latin typeface="Calibri"/>
                <a:cs typeface="Calibri"/>
              </a:rPr>
              <a:t>army</a:t>
            </a:r>
            <a:r>
              <a:rPr lang="es-ES" spc="-35" dirty="0">
                <a:latin typeface="Calibri"/>
                <a:cs typeface="Calibri"/>
              </a:rPr>
              <a:t>, </a:t>
            </a:r>
            <a:r>
              <a:rPr lang="es-ES" spc="-35" dirty="0" err="1">
                <a:latin typeface="Calibri"/>
                <a:cs typeface="Calibri"/>
              </a:rPr>
              <a:t>commanded</a:t>
            </a:r>
            <a:r>
              <a:rPr lang="es-ES" spc="-35" dirty="0">
                <a:latin typeface="Calibri"/>
                <a:cs typeface="Calibri"/>
              </a:rPr>
              <a:t> </a:t>
            </a:r>
            <a:r>
              <a:rPr lang="es-ES" spc="-35" dirty="0" err="1">
                <a:latin typeface="Calibri"/>
                <a:cs typeface="Calibri"/>
              </a:rPr>
              <a:t>by</a:t>
            </a:r>
            <a:r>
              <a:rPr lang="es-ES" spc="-35" dirty="0">
                <a:latin typeface="Calibri"/>
                <a:cs typeface="Calibri"/>
              </a:rPr>
              <a:t> </a:t>
            </a:r>
            <a:r>
              <a:rPr b="1" spc="-35" dirty="0">
                <a:latin typeface="Calibri"/>
                <a:cs typeface="Calibri"/>
              </a:rPr>
              <a:t>Tariq </a:t>
            </a:r>
            <a:r>
              <a:rPr b="1" dirty="0">
                <a:latin typeface="Calibri"/>
                <a:cs typeface="Calibri"/>
              </a:rPr>
              <a:t>and Musa </a:t>
            </a:r>
            <a:r>
              <a:rPr spc="-10" dirty="0">
                <a:latin typeface="Calibri"/>
                <a:cs typeface="Calibri"/>
              </a:rPr>
              <a:t>crossed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10" dirty="0">
                <a:latin typeface="Calibri"/>
                <a:cs typeface="Calibri"/>
              </a:rPr>
              <a:t>Gibraltar Strait </a:t>
            </a:r>
            <a:r>
              <a:rPr dirty="0">
                <a:latin typeface="Calibri"/>
                <a:cs typeface="Calibri"/>
              </a:rPr>
              <a:t>and </a:t>
            </a:r>
            <a:r>
              <a:rPr b="1" spc="-15" dirty="0">
                <a:latin typeface="Calibri"/>
                <a:cs typeface="Calibri"/>
              </a:rPr>
              <a:t>defeated </a:t>
            </a:r>
            <a:r>
              <a:rPr b="1" spc="-20" dirty="0">
                <a:latin typeface="Calibri"/>
                <a:cs typeface="Calibri"/>
              </a:rPr>
              <a:t>Roderic’s </a:t>
            </a:r>
            <a:r>
              <a:rPr b="1" spc="-10" dirty="0">
                <a:latin typeface="Calibri"/>
                <a:cs typeface="Calibri"/>
              </a:rPr>
              <a:t>troops </a:t>
            </a:r>
            <a:r>
              <a:rPr dirty="0">
                <a:latin typeface="Calibri"/>
                <a:cs typeface="Calibri"/>
              </a:rPr>
              <a:t>in the </a:t>
            </a:r>
            <a:r>
              <a:rPr spc="-10" dirty="0">
                <a:latin typeface="Calibri"/>
                <a:cs typeface="Calibri"/>
              </a:rPr>
              <a:t>Battle  </a:t>
            </a:r>
            <a:r>
              <a:rPr spc="-5" dirty="0">
                <a:latin typeface="Calibri"/>
                <a:cs typeface="Calibri"/>
              </a:rPr>
              <a:t>of </a:t>
            </a:r>
            <a:r>
              <a:rPr b="1" spc="-5" dirty="0">
                <a:latin typeface="Calibri"/>
                <a:cs typeface="Calibri"/>
              </a:rPr>
              <a:t>Guadalete River (711)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and </a:t>
            </a:r>
            <a:r>
              <a:rPr spc="-5" dirty="0">
                <a:latin typeface="Calibri"/>
                <a:cs typeface="Calibri"/>
              </a:rPr>
              <a:t>they </a:t>
            </a:r>
            <a:r>
              <a:rPr spc="-10" dirty="0">
                <a:latin typeface="Calibri"/>
                <a:cs typeface="Calibri"/>
              </a:rPr>
              <a:t>conquered </a:t>
            </a:r>
            <a:r>
              <a:rPr spc="-5" dirty="0">
                <a:latin typeface="Calibri"/>
                <a:cs typeface="Calibri"/>
              </a:rPr>
              <a:t>most of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5" dirty="0">
                <a:latin typeface="Calibri"/>
                <a:cs typeface="Calibri"/>
              </a:rPr>
              <a:t>Iberian </a:t>
            </a:r>
            <a:r>
              <a:rPr spc="-10" dirty="0">
                <a:latin typeface="Calibri"/>
                <a:cs typeface="Calibri"/>
              </a:rPr>
              <a:t>Peninsula </a:t>
            </a:r>
            <a:r>
              <a:rPr b="1" spc="-5" dirty="0">
                <a:latin typeface="Calibri"/>
                <a:cs typeface="Calibri"/>
              </a:rPr>
              <a:t>fighting  </a:t>
            </a:r>
            <a:r>
              <a:rPr b="1" dirty="0">
                <a:latin typeface="Calibri"/>
                <a:cs typeface="Calibri"/>
              </a:rPr>
              <a:t>and </a:t>
            </a:r>
            <a:r>
              <a:rPr b="1" spc="-10" dirty="0">
                <a:latin typeface="Calibri"/>
                <a:cs typeface="Calibri"/>
              </a:rPr>
              <a:t>negociating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5" dirty="0">
                <a:latin typeface="Calibri"/>
                <a:cs typeface="Calibri"/>
              </a:rPr>
              <a:t>surrender of </a:t>
            </a:r>
            <a:r>
              <a:rPr spc="-10" dirty="0">
                <a:latin typeface="Calibri"/>
                <a:cs typeface="Calibri"/>
              </a:rPr>
              <a:t>many </a:t>
            </a:r>
            <a:r>
              <a:rPr spc="-5" dirty="0">
                <a:latin typeface="Calibri"/>
                <a:cs typeface="Calibri"/>
              </a:rPr>
              <a:t>towns. The </a:t>
            </a:r>
            <a:r>
              <a:rPr spc="-10" dirty="0">
                <a:latin typeface="Calibri"/>
                <a:cs typeface="Calibri"/>
              </a:rPr>
              <a:t>conquest </a:t>
            </a:r>
            <a:r>
              <a:rPr spc="-5" dirty="0">
                <a:latin typeface="Calibri"/>
                <a:cs typeface="Calibri"/>
              </a:rPr>
              <a:t>finished by</a:t>
            </a:r>
            <a:r>
              <a:rPr spc="14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718</a:t>
            </a:r>
            <a:r>
              <a:rPr spc="-5" dirty="0">
                <a:latin typeface="Calibri"/>
                <a:cs typeface="Calibri"/>
              </a:rPr>
              <a:t>.</a:t>
            </a:r>
            <a:endParaRPr dirty="0">
              <a:latin typeface="Calibri"/>
              <a:cs typeface="Calibri"/>
            </a:endParaRPr>
          </a:p>
          <a:p>
            <a:pPr marL="756285" marR="6350" indent="-286385" algn="just">
              <a:spcBef>
                <a:spcPts val="430"/>
              </a:spcBef>
              <a:buFont typeface="Wingdings"/>
              <a:buChar char=""/>
              <a:tabLst>
                <a:tab pos="756920" algn="l"/>
              </a:tabLst>
            </a:pPr>
            <a:r>
              <a:rPr b="1" spc="-5" dirty="0">
                <a:latin typeface="Calibri"/>
                <a:cs typeface="Calibri"/>
              </a:rPr>
              <a:t>Some </a:t>
            </a:r>
            <a:r>
              <a:rPr b="1" spc="-10" dirty="0">
                <a:latin typeface="Calibri"/>
                <a:cs typeface="Calibri"/>
              </a:rPr>
              <a:t>Christians </a:t>
            </a:r>
            <a:r>
              <a:rPr spc="-10" dirty="0">
                <a:latin typeface="Calibri"/>
                <a:cs typeface="Calibri"/>
              </a:rPr>
              <a:t>from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5" dirty="0">
                <a:latin typeface="Calibri"/>
                <a:cs typeface="Calibri"/>
              </a:rPr>
              <a:t>Visigothic Kingdom </a:t>
            </a:r>
            <a:r>
              <a:rPr b="1" spc="-15" dirty="0">
                <a:latin typeface="Calibri"/>
                <a:cs typeface="Calibri"/>
              </a:rPr>
              <a:t>migrated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to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5" dirty="0">
                <a:latin typeface="Calibri"/>
                <a:cs typeface="Calibri"/>
              </a:rPr>
              <a:t>Cantabrian Mountains  or </a:t>
            </a:r>
            <a:r>
              <a:rPr spc="-10" dirty="0">
                <a:latin typeface="Calibri"/>
                <a:cs typeface="Calibri"/>
              </a:rPr>
              <a:t>beyond </a:t>
            </a:r>
            <a:r>
              <a:rPr dirty="0">
                <a:latin typeface="Calibri"/>
                <a:cs typeface="Calibri"/>
              </a:rPr>
              <a:t>the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Pyrenees.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738" y="4046683"/>
            <a:ext cx="8412480" cy="2518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4004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C345C-563F-4510-AFBB-5F3FDD5B3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QUEST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37DC8-50BC-4E08-B8DD-6647F02E8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Who </a:t>
            </a:r>
            <a:r>
              <a:rPr lang="es-ES" dirty="0" err="1"/>
              <a:t>went</a:t>
            </a:r>
            <a:r>
              <a:rPr lang="es-ES" dirty="0"/>
              <a:t> </a:t>
            </a:r>
            <a:r>
              <a:rPr lang="es-ES" dirty="0" err="1"/>
              <a:t>missing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Battle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Guadalete?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Roderic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/>
              <a:t>Achila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Charlemagne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endParaRPr lang="es-ES" dirty="0"/>
          </a:p>
          <a:p>
            <a:pPr marL="0" indent="0">
              <a:buNone/>
            </a:pPr>
            <a:r>
              <a:rPr lang="es-ES" dirty="0"/>
              <a:t>2.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Battle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Guadalete </a:t>
            </a:r>
            <a:r>
              <a:rPr lang="es-ES" dirty="0" err="1"/>
              <a:t>take</a:t>
            </a:r>
            <a:r>
              <a:rPr lang="es-ES" dirty="0"/>
              <a:t> place?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/>
              <a:t>In 710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/>
              <a:t>In 711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From</a:t>
            </a:r>
            <a:r>
              <a:rPr lang="es-ES" dirty="0"/>
              <a:t> 711 </a:t>
            </a:r>
            <a:r>
              <a:rPr lang="es-ES" dirty="0" err="1"/>
              <a:t>to</a:t>
            </a:r>
            <a:r>
              <a:rPr lang="es-ES" dirty="0"/>
              <a:t> 718</a:t>
            </a:r>
          </a:p>
        </p:txBody>
      </p:sp>
    </p:spTree>
    <p:extLst>
      <p:ext uri="{BB962C8B-B14F-4D97-AF65-F5344CB8AC3E}">
        <p14:creationId xmlns:p14="http://schemas.microsoft.com/office/powerpoint/2010/main" val="20231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C345C-563F-4510-AFBB-5F3FDD5B3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QUEST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37DC8-50BC-4E08-B8DD-6647F02E8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Who </a:t>
            </a:r>
            <a:r>
              <a:rPr lang="es-ES" dirty="0" err="1"/>
              <a:t>went</a:t>
            </a:r>
            <a:r>
              <a:rPr lang="es-ES" dirty="0"/>
              <a:t> </a:t>
            </a:r>
            <a:r>
              <a:rPr lang="es-ES" dirty="0" err="1"/>
              <a:t>missing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Battle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Guadalete?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>
                <a:highlight>
                  <a:srgbClr val="FFFF00"/>
                </a:highlight>
              </a:rPr>
              <a:t>Roderic</a:t>
            </a:r>
            <a:endParaRPr lang="es-ES" dirty="0">
              <a:highlight>
                <a:srgbClr val="FFFF00"/>
              </a:highligh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/>
              <a:t>Achila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Charlemagne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endParaRPr lang="es-ES" dirty="0"/>
          </a:p>
          <a:p>
            <a:pPr marL="0" indent="0">
              <a:buNone/>
            </a:pPr>
            <a:r>
              <a:rPr lang="es-ES" dirty="0"/>
              <a:t>2.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Battle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Guadalete </a:t>
            </a:r>
            <a:r>
              <a:rPr lang="es-ES" dirty="0" err="1"/>
              <a:t>take</a:t>
            </a:r>
            <a:r>
              <a:rPr lang="es-ES" dirty="0"/>
              <a:t> place?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/>
              <a:t>In 710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>
                <a:highlight>
                  <a:srgbClr val="FFFF00"/>
                </a:highlight>
              </a:rPr>
              <a:t>In 711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From</a:t>
            </a:r>
            <a:r>
              <a:rPr lang="es-ES" dirty="0"/>
              <a:t> 711 </a:t>
            </a:r>
            <a:r>
              <a:rPr lang="es-ES" dirty="0" err="1"/>
              <a:t>to</a:t>
            </a:r>
            <a:r>
              <a:rPr lang="es-ES" dirty="0"/>
              <a:t> 718</a:t>
            </a:r>
          </a:p>
        </p:txBody>
      </p:sp>
      <p:sp>
        <p:nvSpPr>
          <p:cNvPr id="4" name="Signo más 3">
            <a:extLst>
              <a:ext uri="{FF2B5EF4-FFF2-40B4-BE49-F238E27FC236}">
                <a16:creationId xmlns:a16="http://schemas.microsoft.com/office/drawing/2014/main" id="{A56A4230-EBE0-47EA-9C0A-DBEF306E739F}"/>
              </a:ext>
            </a:extLst>
          </p:cNvPr>
          <p:cNvSpPr/>
          <p:nvPr/>
        </p:nvSpPr>
        <p:spPr>
          <a:xfrm rot="2973025">
            <a:off x="1263563" y="2250879"/>
            <a:ext cx="390621" cy="4073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Signo más 4">
            <a:extLst>
              <a:ext uri="{FF2B5EF4-FFF2-40B4-BE49-F238E27FC236}">
                <a16:creationId xmlns:a16="http://schemas.microsoft.com/office/drawing/2014/main" id="{AF8B75AB-7B40-40F6-A46F-2FBD720FEDDD}"/>
              </a:ext>
            </a:extLst>
          </p:cNvPr>
          <p:cNvSpPr/>
          <p:nvPr/>
        </p:nvSpPr>
        <p:spPr>
          <a:xfrm rot="2973025">
            <a:off x="1263564" y="4728072"/>
            <a:ext cx="390621" cy="4073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608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3C55E-5BA8-4FDE-8FB6-EEDA7A8F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QUEST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87AF7-73E4-4659-8E4E-8D01D8561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err="1"/>
              <a:t>Why</a:t>
            </a:r>
            <a:r>
              <a:rPr lang="es-ES" dirty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Islamic</a:t>
            </a:r>
            <a:r>
              <a:rPr lang="es-ES" dirty="0"/>
              <a:t> </a:t>
            </a:r>
            <a:r>
              <a:rPr lang="es-ES" dirty="0" err="1"/>
              <a:t>Caliphate</a:t>
            </a:r>
            <a:r>
              <a:rPr lang="es-ES" dirty="0"/>
              <a:t> </a:t>
            </a:r>
            <a:r>
              <a:rPr lang="es-ES" dirty="0" err="1"/>
              <a:t>conquered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Iberian</a:t>
            </a:r>
            <a:r>
              <a:rPr lang="es-ES" dirty="0"/>
              <a:t> </a:t>
            </a:r>
            <a:r>
              <a:rPr lang="es-ES" dirty="0" err="1"/>
              <a:t>Peninsula</a:t>
            </a:r>
            <a:r>
              <a:rPr lang="es-ES" dirty="0"/>
              <a:t> in </a:t>
            </a:r>
            <a:r>
              <a:rPr lang="es-ES" dirty="0" err="1"/>
              <a:t>just</a:t>
            </a:r>
            <a:r>
              <a:rPr lang="es-ES" dirty="0"/>
              <a:t> </a:t>
            </a:r>
            <a:r>
              <a:rPr lang="es-ES" dirty="0" err="1"/>
              <a:t>seven</a:t>
            </a:r>
            <a:r>
              <a:rPr lang="es-ES" dirty="0"/>
              <a:t> </a:t>
            </a:r>
            <a:r>
              <a:rPr lang="es-ES" dirty="0" err="1"/>
              <a:t>years</a:t>
            </a:r>
            <a:r>
              <a:rPr lang="es-ES" dirty="0"/>
              <a:t> (711-718)?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fought</a:t>
            </a:r>
            <a:r>
              <a:rPr lang="es-ES" dirty="0"/>
              <a:t> </a:t>
            </a:r>
            <a:r>
              <a:rPr lang="es-ES" dirty="0" err="1"/>
              <a:t>strongly</a:t>
            </a:r>
            <a:r>
              <a:rPr lang="es-ES" dirty="0"/>
              <a:t> and </a:t>
            </a:r>
            <a:r>
              <a:rPr lang="es-ES" dirty="0" err="1"/>
              <a:t>bravely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bribed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Visigoths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ES"/>
              <a:t>They </a:t>
            </a:r>
            <a:r>
              <a:rPr lang="es-ES" dirty="0" err="1"/>
              <a:t>mixed</a:t>
            </a:r>
            <a:r>
              <a:rPr lang="es-ES" dirty="0"/>
              <a:t> </a:t>
            </a:r>
            <a:r>
              <a:rPr lang="es-ES" dirty="0" err="1"/>
              <a:t>fighting</a:t>
            </a:r>
            <a:r>
              <a:rPr lang="es-ES" dirty="0"/>
              <a:t> and </a:t>
            </a:r>
            <a:r>
              <a:rPr lang="es-ES" dirty="0" err="1"/>
              <a:t>negociating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4619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3C55E-5BA8-4FDE-8FB6-EEDA7A8F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QUEST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87AF7-73E4-4659-8E4E-8D01D8561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err="1"/>
              <a:t>Why</a:t>
            </a:r>
            <a:r>
              <a:rPr lang="es-ES" dirty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Islamic</a:t>
            </a:r>
            <a:r>
              <a:rPr lang="es-ES" dirty="0"/>
              <a:t> </a:t>
            </a:r>
            <a:r>
              <a:rPr lang="es-ES" dirty="0" err="1"/>
              <a:t>Caliphate</a:t>
            </a:r>
            <a:r>
              <a:rPr lang="es-ES" dirty="0"/>
              <a:t> </a:t>
            </a:r>
            <a:r>
              <a:rPr lang="es-ES" dirty="0" err="1"/>
              <a:t>conquered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Iberian</a:t>
            </a:r>
            <a:r>
              <a:rPr lang="es-ES" dirty="0"/>
              <a:t> </a:t>
            </a:r>
            <a:r>
              <a:rPr lang="es-ES" dirty="0" err="1"/>
              <a:t>Peninsula</a:t>
            </a:r>
            <a:r>
              <a:rPr lang="es-ES" dirty="0"/>
              <a:t> in </a:t>
            </a:r>
            <a:r>
              <a:rPr lang="es-ES" dirty="0" err="1"/>
              <a:t>just</a:t>
            </a:r>
            <a:r>
              <a:rPr lang="es-ES" dirty="0"/>
              <a:t> </a:t>
            </a:r>
            <a:r>
              <a:rPr lang="es-ES" dirty="0" err="1"/>
              <a:t>seven</a:t>
            </a:r>
            <a:r>
              <a:rPr lang="es-ES" dirty="0"/>
              <a:t> </a:t>
            </a:r>
            <a:r>
              <a:rPr lang="es-ES" dirty="0" err="1"/>
              <a:t>years</a:t>
            </a:r>
            <a:r>
              <a:rPr lang="es-ES" dirty="0"/>
              <a:t> (711-718)?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fought</a:t>
            </a:r>
            <a:r>
              <a:rPr lang="es-ES" dirty="0"/>
              <a:t> </a:t>
            </a:r>
            <a:r>
              <a:rPr lang="es-ES" dirty="0" err="1"/>
              <a:t>strongly</a:t>
            </a:r>
            <a:r>
              <a:rPr lang="es-ES" dirty="0"/>
              <a:t> and </a:t>
            </a:r>
            <a:r>
              <a:rPr lang="es-ES" dirty="0" err="1"/>
              <a:t>bravely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bribed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Visigoths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>
                <a:highlight>
                  <a:srgbClr val="FFFF00"/>
                </a:highlight>
              </a:rPr>
              <a:t>They</a:t>
            </a:r>
            <a:r>
              <a:rPr lang="es-ES" dirty="0">
                <a:highlight>
                  <a:srgbClr val="FFFF00"/>
                </a:highlight>
              </a:rPr>
              <a:t> </a:t>
            </a:r>
            <a:r>
              <a:rPr lang="es-ES" dirty="0" err="1">
                <a:highlight>
                  <a:srgbClr val="FFFF00"/>
                </a:highlight>
              </a:rPr>
              <a:t>mixed</a:t>
            </a:r>
            <a:r>
              <a:rPr lang="es-ES" dirty="0">
                <a:highlight>
                  <a:srgbClr val="FFFF00"/>
                </a:highlight>
              </a:rPr>
              <a:t> </a:t>
            </a:r>
            <a:r>
              <a:rPr lang="es-ES" dirty="0" err="1">
                <a:highlight>
                  <a:srgbClr val="FFFF00"/>
                </a:highlight>
              </a:rPr>
              <a:t>fighting</a:t>
            </a:r>
            <a:r>
              <a:rPr lang="es-ES" dirty="0">
                <a:highlight>
                  <a:srgbClr val="FFFF00"/>
                </a:highlight>
              </a:rPr>
              <a:t> and </a:t>
            </a:r>
            <a:r>
              <a:rPr lang="es-ES" dirty="0" err="1">
                <a:highlight>
                  <a:srgbClr val="FFFF00"/>
                </a:highlight>
              </a:rPr>
              <a:t>negociating</a:t>
            </a:r>
            <a:endParaRPr lang="es-ES" dirty="0">
              <a:highlight>
                <a:srgbClr val="FFFF00"/>
              </a:highlight>
            </a:endParaRPr>
          </a:p>
        </p:txBody>
      </p:sp>
      <p:sp>
        <p:nvSpPr>
          <p:cNvPr id="4" name="Signo más 3">
            <a:extLst>
              <a:ext uri="{FF2B5EF4-FFF2-40B4-BE49-F238E27FC236}">
                <a16:creationId xmlns:a16="http://schemas.microsoft.com/office/drawing/2014/main" id="{DB3CE638-34D3-4580-9C8C-DC50E1F40B17}"/>
              </a:ext>
            </a:extLst>
          </p:cNvPr>
          <p:cNvSpPr/>
          <p:nvPr/>
        </p:nvSpPr>
        <p:spPr>
          <a:xfrm rot="2973025">
            <a:off x="1246938" y="3422975"/>
            <a:ext cx="390621" cy="4073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64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35093-0817-4389-8C20-323D6C968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QUEST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A89760-A086-44D0-BB7E-1A32251F9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772112"/>
          </a:xfrm>
        </p:spPr>
        <p:txBody>
          <a:bodyPr/>
          <a:lstStyle/>
          <a:p>
            <a:pPr marL="0" indent="0">
              <a:buNone/>
            </a:pPr>
            <a:r>
              <a:rPr lang="es-ES" sz="3200" b="1" dirty="0"/>
              <a:t>1) Who </a:t>
            </a:r>
            <a:r>
              <a:rPr lang="es-ES" sz="3200" b="1" dirty="0" err="1"/>
              <a:t>were</a:t>
            </a:r>
            <a:r>
              <a:rPr lang="es-ES" sz="3200" b="1" dirty="0"/>
              <a:t> </a:t>
            </a:r>
            <a:r>
              <a:rPr lang="es-ES" sz="3200" b="1" dirty="0" err="1"/>
              <a:t>fighting</a:t>
            </a:r>
            <a:r>
              <a:rPr lang="es-ES" sz="3200" b="1" dirty="0"/>
              <a:t> </a:t>
            </a:r>
            <a:r>
              <a:rPr lang="es-ES" sz="3200" b="1" dirty="0" err="1"/>
              <a:t>for</a:t>
            </a:r>
            <a:r>
              <a:rPr lang="es-ES" sz="3200" b="1" dirty="0"/>
              <a:t> </a:t>
            </a:r>
            <a:r>
              <a:rPr lang="es-ES" sz="3200" b="1" dirty="0" err="1"/>
              <a:t>the</a:t>
            </a:r>
            <a:r>
              <a:rPr lang="es-ES" sz="3200" b="1" dirty="0"/>
              <a:t> </a:t>
            </a:r>
            <a:r>
              <a:rPr lang="es-ES" sz="3200" b="1" dirty="0" err="1"/>
              <a:t>Visigothic</a:t>
            </a:r>
            <a:r>
              <a:rPr lang="es-ES" sz="3200" b="1" dirty="0"/>
              <a:t> </a:t>
            </a:r>
            <a:r>
              <a:rPr lang="es-ES" sz="3200" b="1" dirty="0" err="1"/>
              <a:t>throne</a:t>
            </a:r>
            <a:r>
              <a:rPr lang="es-ES" sz="3200" b="1" dirty="0"/>
              <a:t> in </a:t>
            </a:r>
            <a:r>
              <a:rPr lang="es-ES" sz="3200" b="1" dirty="0" err="1"/>
              <a:t>the</a:t>
            </a:r>
            <a:r>
              <a:rPr lang="es-ES" sz="3200" b="1" dirty="0"/>
              <a:t> </a:t>
            </a:r>
            <a:r>
              <a:rPr lang="es-ES" sz="3200" b="1" dirty="0" err="1"/>
              <a:t>beginning</a:t>
            </a:r>
            <a:r>
              <a:rPr lang="es-ES" sz="3200" b="1" dirty="0"/>
              <a:t> </a:t>
            </a:r>
            <a:r>
              <a:rPr lang="es-ES" sz="3200" b="1" dirty="0" err="1"/>
              <a:t>of</a:t>
            </a:r>
            <a:r>
              <a:rPr lang="es-ES" sz="3200" b="1" dirty="0"/>
              <a:t> </a:t>
            </a:r>
            <a:r>
              <a:rPr lang="es-ES" sz="3200" b="1" dirty="0" err="1"/>
              <a:t>the</a:t>
            </a:r>
            <a:r>
              <a:rPr lang="es-ES" sz="3200" b="1" dirty="0"/>
              <a:t> 8th </a:t>
            </a:r>
            <a:r>
              <a:rPr lang="es-ES" sz="3200" b="1" dirty="0" err="1"/>
              <a:t>century</a:t>
            </a:r>
            <a:r>
              <a:rPr lang="es-ES" sz="3200" b="1" dirty="0"/>
              <a:t>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Tariq</a:t>
            </a:r>
            <a:r>
              <a:rPr lang="es-ES" dirty="0"/>
              <a:t> and Musa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current</a:t>
            </a:r>
            <a:r>
              <a:rPr lang="es-ES" dirty="0"/>
              <a:t> </a:t>
            </a:r>
            <a:r>
              <a:rPr lang="es-ES" dirty="0" err="1"/>
              <a:t>king</a:t>
            </a:r>
            <a:r>
              <a:rPr lang="es-ES" dirty="0"/>
              <a:t> (</a:t>
            </a:r>
            <a:r>
              <a:rPr lang="es-ES" dirty="0" err="1"/>
              <a:t>Roderic</a:t>
            </a:r>
            <a:r>
              <a:rPr lang="es-ES" dirty="0"/>
              <a:t>)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previous</a:t>
            </a:r>
            <a:r>
              <a:rPr lang="es-ES" dirty="0"/>
              <a:t> </a:t>
            </a:r>
            <a:r>
              <a:rPr lang="es-ES" dirty="0" err="1"/>
              <a:t>king’s</a:t>
            </a:r>
            <a:r>
              <a:rPr lang="es-ES" dirty="0"/>
              <a:t> son (Achila)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Visigoths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Muslim</a:t>
            </a:r>
            <a:r>
              <a:rPr lang="es-ES" dirty="0"/>
              <a:t> </a:t>
            </a:r>
            <a:r>
              <a:rPr lang="es-ES" dirty="0" err="1"/>
              <a:t>Governor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Northen</a:t>
            </a:r>
            <a:r>
              <a:rPr lang="es-ES" dirty="0"/>
              <a:t> </a:t>
            </a:r>
            <a:r>
              <a:rPr lang="es-ES" dirty="0" err="1"/>
              <a:t>Africa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397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CFEC63-34AA-4781-B84A-BAF0A4A54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701" y="0"/>
            <a:ext cx="10515600" cy="1325563"/>
          </a:xfrm>
        </p:spPr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QUEST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4BD688-2FF5-44DD-97F2-8BD073E80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01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sz="3200" b="1" dirty="0"/>
              <a:t>1) Who </a:t>
            </a:r>
            <a:r>
              <a:rPr lang="es-ES" sz="3200" b="1" dirty="0" err="1"/>
              <a:t>were</a:t>
            </a:r>
            <a:r>
              <a:rPr lang="es-ES" sz="3200" b="1" dirty="0"/>
              <a:t> </a:t>
            </a:r>
            <a:r>
              <a:rPr lang="es-ES" sz="3200" b="1" dirty="0" err="1"/>
              <a:t>fighting</a:t>
            </a:r>
            <a:r>
              <a:rPr lang="es-ES" sz="3200" b="1" dirty="0"/>
              <a:t> </a:t>
            </a:r>
            <a:r>
              <a:rPr lang="es-ES" sz="3200" b="1" dirty="0" err="1"/>
              <a:t>for</a:t>
            </a:r>
            <a:r>
              <a:rPr lang="es-ES" sz="3200" b="1" dirty="0"/>
              <a:t> </a:t>
            </a:r>
            <a:r>
              <a:rPr lang="es-ES" sz="3200" b="1" dirty="0" err="1"/>
              <a:t>the</a:t>
            </a:r>
            <a:r>
              <a:rPr lang="es-ES" sz="3200" b="1" dirty="0"/>
              <a:t> </a:t>
            </a:r>
            <a:r>
              <a:rPr lang="es-ES" sz="3200" b="1" dirty="0" err="1"/>
              <a:t>Visigothic</a:t>
            </a:r>
            <a:r>
              <a:rPr lang="es-ES" sz="3200" b="1" dirty="0"/>
              <a:t> </a:t>
            </a:r>
            <a:r>
              <a:rPr lang="es-ES" sz="3200" b="1" dirty="0" err="1"/>
              <a:t>throne</a:t>
            </a:r>
            <a:r>
              <a:rPr lang="es-ES" sz="3200" b="1" dirty="0"/>
              <a:t> in </a:t>
            </a:r>
            <a:r>
              <a:rPr lang="es-ES" sz="3200" b="1" dirty="0" err="1"/>
              <a:t>the</a:t>
            </a:r>
            <a:r>
              <a:rPr lang="es-ES" sz="3200" b="1" dirty="0"/>
              <a:t> </a:t>
            </a:r>
            <a:r>
              <a:rPr lang="es-ES" sz="3200" b="1" dirty="0" err="1"/>
              <a:t>beginning</a:t>
            </a:r>
            <a:r>
              <a:rPr lang="es-ES" sz="3200" b="1" dirty="0"/>
              <a:t> </a:t>
            </a:r>
            <a:r>
              <a:rPr lang="es-ES" sz="3200" b="1" dirty="0" err="1"/>
              <a:t>of</a:t>
            </a:r>
            <a:r>
              <a:rPr lang="es-ES" sz="3200" b="1" dirty="0"/>
              <a:t> </a:t>
            </a:r>
            <a:r>
              <a:rPr lang="es-ES" sz="3200" b="1" dirty="0" err="1"/>
              <a:t>the</a:t>
            </a:r>
            <a:r>
              <a:rPr lang="es-ES" sz="3200" b="1" dirty="0"/>
              <a:t> 8th </a:t>
            </a:r>
            <a:r>
              <a:rPr lang="es-ES" sz="3200" b="1" dirty="0" err="1"/>
              <a:t>century</a:t>
            </a:r>
            <a:r>
              <a:rPr lang="es-ES" sz="3200" b="1" dirty="0"/>
              <a:t>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Tariq</a:t>
            </a:r>
            <a:r>
              <a:rPr lang="es-ES" dirty="0"/>
              <a:t> and Musa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>
                <a:highlight>
                  <a:srgbClr val="FFFF00"/>
                </a:highlight>
              </a:rPr>
              <a:t>The</a:t>
            </a:r>
            <a:r>
              <a:rPr lang="es-ES" dirty="0">
                <a:highlight>
                  <a:srgbClr val="FFFF00"/>
                </a:highlight>
              </a:rPr>
              <a:t> </a:t>
            </a:r>
            <a:r>
              <a:rPr lang="es-ES" dirty="0" err="1">
                <a:highlight>
                  <a:srgbClr val="FFFF00"/>
                </a:highlight>
              </a:rPr>
              <a:t>current</a:t>
            </a:r>
            <a:r>
              <a:rPr lang="es-ES" dirty="0">
                <a:highlight>
                  <a:srgbClr val="FFFF00"/>
                </a:highlight>
              </a:rPr>
              <a:t> </a:t>
            </a:r>
            <a:r>
              <a:rPr lang="es-ES" dirty="0" err="1">
                <a:highlight>
                  <a:srgbClr val="FFFF00"/>
                </a:highlight>
              </a:rPr>
              <a:t>king</a:t>
            </a:r>
            <a:r>
              <a:rPr lang="es-ES" dirty="0">
                <a:highlight>
                  <a:srgbClr val="FFFF00"/>
                </a:highlight>
              </a:rPr>
              <a:t> (</a:t>
            </a:r>
            <a:r>
              <a:rPr lang="es-ES" dirty="0" err="1">
                <a:highlight>
                  <a:srgbClr val="FFFF00"/>
                </a:highlight>
              </a:rPr>
              <a:t>Roderic</a:t>
            </a:r>
            <a:r>
              <a:rPr lang="es-ES" dirty="0">
                <a:highlight>
                  <a:srgbClr val="FFFF00"/>
                </a:highlight>
              </a:rPr>
              <a:t>) and </a:t>
            </a:r>
            <a:r>
              <a:rPr lang="es-ES" dirty="0" err="1">
                <a:highlight>
                  <a:srgbClr val="FFFF00"/>
                </a:highlight>
              </a:rPr>
              <a:t>the</a:t>
            </a:r>
            <a:r>
              <a:rPr lang="es-ES" dirty="0">
                <a:highlight>
                  <a:srgbClr val="FFFF00"/>
                </a:highlight>
              </a:rPr>
              <a:t> </a:t>
            </a:r>
            <a:r>
              <a:rPr lang="es-ES" dirty="0" err="1">
                <a:highlight>
                  <a:srgbClr val="FFFF00"/>
                </a:highlight>
              </a:rPr>
              <a:t>previous</a:t>
            </a:r>
            <a:r>
              <a:rPr lang="es-ES" dirty="0">
                <a:highlight>
                  <a:srgbClr val="FFFF00"/>
                </a:highlight>
              </a:rPr>
              <a:t> </a:t>
            </a:r>
            <a:r>
              <a:rPr lang="es-ES" dirty="0" err="1">
                <a:highlight>
                  <a:srgbClr val="FFFF00"/>
                </a:highlight>
              </a:rPr>
              <a:t>king’s</a:t>
            </a:r>
            <a:r>
              <a:rPr lang="es-ES" dirty="0">
                <a:highlight>
                  <a:srgbClr val="FFFF00"/>
                </a:highlight>
              </a:rPr>
              <a:t> son (Achila)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Visigoths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Muslim</a:t>
            </a:r>
            <a:r>
              <a:rPr lang="es-ES" dirty="0"/>
              <a:t> </a:t>
            </a:r>
            <a:r>
              <a:rPr lang="es-ES" dirty="0" err="1"/>
              <a:t>Governor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Northen</a:t>
            </a:r>
            <a:r>
              <a:rPr lang="es-ES" dirty="0"/>
              <a:t> </a:t>
            </a:r>
            <a:r>
              <a:rPr lang="es-ES" dirty="0" err="1"/>
              <a:t>Africa</a:t>
            </a:r>
            <a:endParaRPr lang="es-ES" dirty="0"/>
          </a:p>
          <a:p>
            <a:endParaRPr lang="es-ES" dirty="0"/>
          </a:p>
        </p:txBody>
      </p:sp>
      <p:sp>
        <p:nvSpPr>
          <p:cNvPr id="5" name="Signo más 4">
            <a:extLst>
              <a:ext uri="{FF2B5EF4-FFF2-40B4-BE49-F238E27FC236}">
                <a16:creationId xmlns:a16="http://schemas.microsoft.com/office/drawing/2014/main" id="{69417F2A-DC0B-425D-BBDB-B6EC9166B81C}"/>
              </a:ext>
            </a:extLst>
          </p:cNvPr>
          <p:cNvSpPr/>
          <p:nvPr/>
        </p:nvSpPr>
        <p:spPr>
          <a:xfrm rot="2973025">
            <a:off x="1346691" y="2649890"/>
            <a:ext cx="390621" cy="4073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43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8BD33-4CB8-4BA0-B430-8F27CDC5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QUEST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9EB859-6CE3-42CA-A5AE-F89C1304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Who </a:t>
            </a:r>
            <a:r>
              <a:rPr lang="es-ES" dirty="0" err="1"/>
              <a:t>called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help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Muslims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win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Visigothic</a:t>
            </a:r>
            <a:r>
              <a:rPr lang="es-ES" dirty="0"/>
              <a:t> </a:t>
            </a:r>
            <a:r>
              <a:rPr lang="es-ES" dirty="0" err="1"/>
              <a:t>clash</a:t>
            </a:r>
            <a:r>
              <a:rPr lang="es-ES" dirty="0"/>
              <a:t>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Roderic</a:t>
            </a:r>
            <a:r>
              <a:rPr lang="es-ES" dirty="0"/>
              <a:t>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current</a:t>
            </a:r>
            <a:r>
              <a:rPr lang="es-ES" dirty="0"/>
              <a:t> </a:t>
            </a:r>
            <a:r>
              <a:rPr lang="es-ES" dirty="0" err="1"/>
              <a:t>king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/>
              <a:t>Achila,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previous</a:t>
            </a:r>
            <a:r>
              <a:rPr lang="es-ES" dirty="0"/>
              <a:t> </a:t>
            </a:r>
            <a:r>
              <a:rPr lang="es-ES" dirty="0" err="1"/>
              <a:t>king’s</a:t>
            </a:r>
            <a:r>
              <a:rPr lang="es-ES" dirty="0"/>
              <a:t> son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648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8BD33-4CB8-4BA0-B430-8F27CDC5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QUEST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9EB859-6CE3-42CA-A5AE-F89C1304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Who </a:t>
            </a:r>
            <a:r>
              <a:rPr lang="es-ES" dirty="0" err="1"/>
              <a:t>called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help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Muslims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win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Visigothic</a:t>
            </a:r>
            <a:r>
              <a:rPr lang="es-ES" dirty="0"/>
              <a:t> </a:t>
            </a:r>
            <a:r>
              <a:rPr lang="es-ES" dirty="0" err="1"/>
              <a:t>clash</a:t>
            </a:r>
            <a:r>
              <a:rPr lang="es-ES" dirty="0"/>
              <a:t>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Roderic</a:t>
            </a:r>
            <a:r>
              <a:rPr lang="es-ES" dirty="0"/>
              <a:t>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current</a:t>
            </a:r>
            <a:r>
              <a:rPr lang="es-ES" dirty="0"/>
              <a:t> </a:t>
            </a:r>
            <a:r>
              <a:rPr lang="es-ES" dirty="0" err="1"/>
              <a:t>king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>
                <a:highlight>
                  <a:srgbClr val="FFFF00"/>
                </a:highlight>
              </a:rPr>
              <a:t>Achila, </a:t>
            </a:r>
            <a:r>
              <a:rPr lang="es-ES" dirty="0" err="1">
                <a:highlight>
                  <a:srgbClr val="FFFF00"/>
                </a:highlight>
              </a:rPr>
              <a:t>the</a:t>
            </a:r>
            <a:r>
              <a:rPr lang="es-ES" dirty="0">
                <a:highlight>
                  <a:srgbClr val="FFFF00"/>
                </a:highlight>
              </a:rPr>
              <a:t> </a:t>
            </a:r>
            <a:r>
              <a:rPr lang="es-ES" dirty="0" err="1">
                <a:highlight>
                  <a:srgbClr val="FFFF00"/>
                </a:highlight>
              </a:rPr>
              <a:t>previous</a:t>
            </a:r>
            <a:r>
              <a:rPr lang="es-ES" dirty="0">
                <a:highlight>
                  <a:srgbClr val="FFFF00"/>
                </a:highlight>
              </a:rPr>
              <a:t> </a:t>
            </a:r>
            <a:r>
              <a:rPr lang="es-ES" dirty="0" err="1">
                <a:highlight>
                  <a:srgbClr val="FFFF00"/>
                </a:highlight>
              </a:rPr>
              <a:t>king’s</a:t>
            </a:r>
            <a:r>
              <a:rPr lang="es-ES" dirty="0">
                <a:highlight>
                  <a:srgbClr val="FFFF00"/>
                </a:highlight>
              </a:rPr>
              <a:t> son</a:t>
            </a:r>
          </a:p>
          <a:p>
            <a:endParaRPr lang="es-ES" dirty="0"/>
          </a:p>
        </p:txBody>
      </p:sp>
      <p:sp>
        <p:nvSpPr>
          <p:cNvPr id="4" name="Signo más 3">
            <a:extLst>
              <a:ext uri="{FF2B5EF4-FFF2-40B4-BE49-F238E27FC236}">
                <a16:creationId xmlns:a16="http://schemas.microsoft.com/office/drawing/2014/main" id="{B999C172-7DDE-4A4C-9D8F-CC6DF4A0684A}"/>
              </a:ext>
            </a:extLst>
          </p:cNvPr>
          <p:cNvSpPr/>
          <p:nvPr/>
        </p:nvSpPr>
        <p:spPr>
          <a:xfrm rot="2973025">
            <a:off x="1255250" y="2649890"/>
            <a:ext cx="390621" cy="4073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24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F848E-D253-4779-8816-A6CCF91E5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latin typeface="Algerian" panose="04020705040A02060702" pitchFamily="82" charset="0"/>
              </a:rPr>
              <a:t>QUEST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9ED519-3496-419E-826E-4528DE288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Who was </a:t>
            </a:r>
            <a:r>
              <a:rPr lang="es-ES" dirty="0" err="1"/>
              <a:t>delegated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emir </a:t>
            </a:r>
            <a:r>
              <a:rPr lang="es-ES" dirty="0" err="1"/>
              <a:t>of</a:t>
            </a:r>
            <a:r>
              <a:rPr lang="es-ES" dirty="0"/>
              <a:t> North </a:t>
            </a:r>
            <a:r>
              <a:rPr lang="es-ES" dirty="0" err="1"/>
              <a:t>Africa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make</a:t>
            </a:r>
            <a:r>
              <a:rPr lang="es-ES" dirty="0"/>
              <a:t> a </a:t>
            </a:r>
            <a:r>
              <a:rPr lang="es-ES" dirty="0" err="1"/>
              <a:t>report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situation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Visigothic</a:t>
            </a:r>
            <a:r>
              <a:rPr lang="es-ES" dirty="0"/>
              <a:t> </a:t>
            </a:r>
            <a:r>
              <a:rPr lang="es-ES" dirty="0" err="1"/>
              <a:t>kingdom</a:t>
            </a:r>
            <a:r>
              <a:rPr lang="es-ES" dirty="0"/>
              <a:t>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Tariq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/>
              <a:t>Musa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Tarif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881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F848E-D253-4779-8816-A6CCF91E5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latin typeface="Algerian" panose="04020705040A02060702" pitchFamily="82" charset="0"/>
              </a:rPr>
              <a:t>QUEST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9ED519-3496-419E-826E-4528DE288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Who was </a:t>
            </a:r>
            <a:r>
              <a:rPr lang="es-ES" dirty="0" err="1"/>
              <a:t>delegated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emir </a:t>
            </a:r>
            <a:r>
              <a:rPr lang="es-ES" dirty="0" err="1"/>
              <a:t>of</a:t>
            </a:r>
            <a:r>
              <a:rPr lang="es-ES" dirty="0"/>
              <a:t> North </a:t>
            </a:r>
            <a:r>
              <a:rPr lang="es-ES" dirty="0" err="1"/>
              <a:t>Africa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make</a:t>
            </a:r>
            <a:r>
              <a:rPr lang="es-ES" dirty="0"/>
              <a:t> a </a:t>
            </a:r>
            <a:r>
              <a:rPr lang="es-ES" dirty="0" err="1"/>
              <a:t>report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situation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Visigothic</a:t>
            </a:r>
            <a:r>
              <a:rPr lang="es-ES" dirty="0"/>
              <a:t> </a:t>
            </a:r>
            <a:r>
              <a:rPr lang="es-ES" dirty="0" err="1"/>
              <a:t>kingdom</a:t>
            </a:r>
            <a:r>
              <a:rPr lang="es-ES" dirty="0"/>
              <a:t>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Tariq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/>
              <a:t>Musa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>
                <a:highlight>
                  <a:srgbClr val="FFFF00"/>
                </a:highlight>
              </a:rPr>
              <a:t>Tarif</a:t>
            </a:r>
            <a:endParaRPr lang="es-ES" dirty="0">
              <a:highlight>
                <a:srgbClr val="FFFF00"/>
              </a:highlight>
            </a:endParaRPr>
          </a:p>
        </p:txBody>
      </p:sp>
      <p:sp>
        <p:nvSpPr>
          <p:cNvPr id="4" name="Signo más 3">
            <a:extLst>
              <a:ext uri="{FF2B5EF4-FFF2-40B4-BE49-F238E27FC236}">
                <a16:creationId xmlns:a16="http://schemas.microsoft.com/office/drawing/2014/main" id="{6175EE38-1477-40C3-8280-DBB04DCBC06F}"/>
              </a:ext>
            </a:extLst>
          </p:cNvPr>
          <p:cNvSpPr/>
          <p:nvPr/>
        </p:nvSpPr>
        <p:spPr>
          <a:xfrm rot="2973025">
            <a:off x="1238627" y="3414660"/>
            <a:ext cx="390621" cy="4073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78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F0B99-5F60-43EA-ADA8-728963277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QUEST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0F4C3-F28F-4DC8-BFE3-0224BF01A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Who </a:t>
            </a:r>
            <a:r>
              <a:rPr lang="es-ES" dirty="0" err="1"/>
              <a:t>were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generals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Islamic</a:t>
            </a:r>
            <a:r>
              <a:rPr lang="es-ES" dirty="0"/>
              <a:t> </a:t>
            </a:r>
            <a:r>
              <a:rPr lang="es-ES" dirty="0" err="1"/>
              <a:t>army</a:t>
            </a:r>
            <a:r>
              <a:rPr lang="es-ES" dirty="0"/>
              <a:t> </a:t>
            </a:r>
            <a:r>
              <a:rPr lang="es-ES" dirty="0" err="1"/>
              <a:t>who</a:t>
            </a:r>
            <a:r>
              <a:rPr lang="es-ES" dirty="0"/>
              <a:t> </a:t>
            </a:r>
            <a:r>
              <a:rPr lang="es-ES" dirty="0" err="1"/>
              <a:t>started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conquer</a:t>
            </a:r>
            <a:r>
              <a:rPr lang="es-ES" dirty="0"/>
              <a:t> Al-</a:t>
            </a:r>
            <a:r>
              <a:rPr lang="es-ES" dirty="0" err="1"/>
              <a:t>Andalus</a:t>
            </a:r>
            <a:r>
              <a:rPr lang="es-ES" dirty="0"/>
              <a:t>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Tariq</a:t>
            </a:r>
            <a:r>
              <a:rPr lang="es-ES" dirty="0"/>
              <a:t> and </a:t>
            </a:r>
            <a:r>
              <a:rPr lang="es-ES" dirty="0" err="1"/>
              <a:t>Roderic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Tarif</a:t>
            </a:r>
            <a:r>
              <a:rPr lang="es-ES" dirty="0"/>
              <a:t> and Musa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Tariq</a:t>
            </a:r>
            <a:r>
              <a:rPr lang="es-ES" dirty="0"/>
              <a:t> and Musa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8077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F0B99-5F60-43EA-ADA8-728963277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QUEST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0F4C3-F28F-4DC8-BFE3-0224BF01A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Who </a:t>
            </a:r>
            <a:r>
              <a:rPr lang="es-ES" dirty="0" err="1"/>
              <a:t>were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generals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Islamic</a:t>
            </a:r>
            <a:r>
              <a:rPr lang="es-ES" dirty="0"/>
              <a:t> </a:t>
            </a:r>
            <a:r>
              <a:rPr lang="es-ES" dirty="0" err="1"/>
              <a:t>army</a:t>
            </a:r>
            <a:r>
              <a:rPr lang="es-ES" dirty="0"/>
              <a:t> </a:t>
            </a:r>
            <a:r>
              <a:rPr lang="es-ES" dirty="0" err="1"/>
              <a:t>who</a:t>
            </a:r>
            <a:r>
              <a:rPr lang="es-ES" dirty="0"/>
              <a:t> </a:t>
            </a:r>
            <a:r>
              <a:rPr lang="es-ES" dirty="0" err="1"/>
              <a:t>started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conquer</a:t>
            </a:r>
            <a:r>
              <a:rPr lang="es-ES" dirty="0"/>
              <a:t> Al-</a:t>
            </a:r>
            <a:r>
              <a:rPr lang="es-ES" dirty="0" err="1"/>
              <a:t>Andalus</a:t>
            </a:r>
            <a:r>
              <a:rPr lang="es-ES" dirty="0"/>
              <a:t>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Tariq</a:t>
            </a:r>
            <a:r>
              <a:rPr lang="es-ES" dirty="0"/>
              <a:t> and </a:t>
            </a:r>
            <a:r>
              <a:rPr lang="es-ES" dirty="0" err="1"/>
              <a:t>Roderic</a:t>
            </a:r>
            <a:endParaRPr lang="es-E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/>
              <a:t>Tarif</a:t>
            </a:r>
            <a:r>
              <a:rPr lang="es-ES" dirty="0"/>
              <a:t> and Musa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 err="1">
                <a:highlight>
                  <a:srgbClr val="FFFF00"/>
                </a:highlight>
              </a:rPr>
              <a:t>Tariq</a:t>
            </a:r>
            <a:r>
              <a:rPr lang="es-ES" dirty="0">
                <a:highlight>
                  <a:srgbClr val="FFFF00"/>
                </a:highlight>
              </a:rPr>
              <a:t> and Musa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Signo más 3">
            <a:extLst>
              <a:ext uri="{FF2B5EF4-FFF2-40B4-BE49-F238E27FC236}">
                <a16:creationId xmlns:a16="http://schemas.microsoft.com/office/drawing/2014/main" id="{AE78129C-BC80-4A52-8ADA-4B184DD1FD25}"/>
              </a:ext>
            </a:extLst>
          </p:cNvPr>
          <p:cNvSpPr/>
          <p:nvPr/>
        </p:nvSpPr>
        <p:spPr>
          <a:xfrm rot="2973025">
            <a:off x="1271876" y="3439599"/>
            <a:ext cx="390621" cy="4073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813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522</Words>
  <Application>Microsoft Office PowerPoint</Application>
  <PresentationFormat>Panorámica</PresentationFormat>
  <Paragraphs>75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Algerian</vt:lpstr>
      <vt:lpstr>Arial</vt:lpstr>
      <vt:lpstr>Calibri</vt:lpstr>
      <vt:lpstr>Calibri Light</vt:lpstr>
      <vt:lpstr>Wingdings</vt:lpstr>
      <vt:lpstr>Tema de Office</vt:lpstr>
      <vt:lpstr>How did the Islam arrive to the  Iberian Peninsula?</vt:lpstr>
      <vt:lpstr>QUEST</vt:lpstr>
      <vt:lpstr>QUEST</vt:lpstr>
      <vt:lpstr>QUEST</vt:lpstr>
      <vt:lpstr>QUEST</vt:lpstr>
      <vt:lpstr>QUEST</vt:lpstr>
      <vt:lpstr>QUEST</vt:lpstr>
      <vt:lpstr>QUEST</vt:lpstr>
      <vt:lpstr>QUEST</vt:lpstr>
      <vt:lpstr>QUEST</vt:lpstr>
      <vt:lpstr>QUEST</vt:lpstr>
      <vt:lpstr>QUEST</vt:lpstr>
      <vt:lpstr>QUEST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the Islam arrive to the Iberian Peninsula?</dc:title>
  <dc:creator>Gregorio Almodóvar Chaparro</dc:creator>
  <cp:lastModifiedBy>Gregorio Almodóvar Chaparro</cp:lastModifiedBy>
  <cp:revision>8</cp:revision>
  <dcterms:created xsi:type="dcterms:W3CDTF">2017-11-20T19:03:00Z</dcterms:created>
  <dcterms:modified xsi:type="dcterms:W3CDTF">2017-11-20T22:21:09Z</dcterms:modified>
</cp:coreProperties>
</file>